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28"/>
    <p:restoredTop sz="94808"/>
  </p:normalViewPr>
  <p:slideViewPr>
    <p:cSldViewPr snapToGrid="0">
      <p:cViewPr varScale="1">
        <p:scale>
          <a:sx n="130" d="100"/>
          <a:sy n="130" d="100"/>
        </p:scale>
        <p:origin x="5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1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2/12/24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55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466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2/12/24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9797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91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2/12/24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5467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2/12/24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30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2/12/24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7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2/12/24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141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2/12/24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7954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2/12/24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045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2/12/24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067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3048" y="0"/>
            <a:ext cx="12188952" cy="1994053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2/12/24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8253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CE82FC2-F860-45B2-A3D6-C0687566A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Rollercoaster track loops and twists shown against the sky">
            <a:extLst>
              <a:ext uri="{FF2B5EF4-FFF2-40B4-BE49-F238E27FC236}">
                <a16:creationId xmlns:a16="http://schemas.microsoft.com/office/drawing/2014/main" id="{D48981E9-534D-3E97-426E-8B24BACC8D4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201" r="20481"/>
          <a:stretch/>
        </p:blipFill>
        <p:spPr>
          <a:xfrm>
            <a:off x="4001987" y="10"/>
            <a:ext cx="8190014" cy="68579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8E8108-A3A1-DB6D-8098-BA48D0147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758" y="197312"/>
            <a:ext cx="3617440" cy="2787805"/>
          </a:xfrm>
        </p:spPr>
        <p:txBody>
          <a:bodyPr anchor="ctr">
            <a:normAutofit/>
          </a:bodyPr>
          <a:lstStyle/>
          <a:p>
            <a:r>
              <a:rPr lang="en-US" dirty="0"/>
              <a:t>Vroom </a:t>
            </a:r>
            <a:r>
              <a:rPr lang="en-US" b="1" dirty="0"/>
              <a:t>Boom</a:t>
            </a:r>
            <a:r>
              <a:rPr lang="en-US" dirty="0"/>
              <a:t> or </a:t>
            </a:r>
            <a:r>
              <a:rPr lang="en-US" i="1" dirty="0"/>
              <a:t>Doom</a:t>
            </a:r>
            <a:r>
              <a:rPr lang="en-US" dirty="0"/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B5CD58-E00F-1F1E-B9B9-97F9EB451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8758" y="3156784"/>
            <a:ext cx="3463136" cy="1372137"/>
          </a:xfrm>
        </p:spPr>
        <p:txBody>
          <a:bodyPr anchor="b">
            <a:normAutofit/>
          </a:bodyPr>
          <a:lstStyle/>
          <a:p>
            <a:r>
              <a:rPr lang="en-US" dirty="0"/>
              <a:t>A data analysis exploring if 2018* was a good time to buy a used car.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C2C9A89-3B86-3A09-F347-EDAECFFA2046}"/>
              </a:ext>
            </a:extLst>
          </p:cNvPr>
          <p:cNvSpPr txBox="1">
            <a:spLocks/>
          </p:cNvSpPr>
          <p:nvPr/>
        </p:nvSpPr>
        <p:spPr>
          <a:xfrm>
            <a:off x="308758" y="4700588"/>
            <a:ext cx="3463136" cy="9070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* 2018 was the last year of our dataset.</a:t>
            </a:r>
          </a:p>
        </p:txBody>
      </p:sp>
      <p:pic>
        <p:nvPicPr>
          <p:cNvPr id="7" name="Graphic 6" descr="Car with solid fill">
            <a:extLst>
              <a:ext uri="{FF2B5EF4-FFF2-40B4-BE49-F238E27FC236}">
                <a16:creationId xmlns:a16="http://schemas.microsoft.com/office/drawing/2014/main" id="{FB3135B3-A2AC-8904-DA2E-1496AD8E71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92231" y="140162"/>
            <a:ext cx="914400" cy="914400"/>
          </a:xfrm>
          <a:prstGeom prst="rect">
            <a:avLst/>
          </a:prstGeom>
        </p:spPr>
      </p:pic>
      <p:pic>
        <p:nvPicPr>
          <p:cNvPr id="10" name="Graphic 9" descr="Convertible with solid fill">
            <a:extLst>
              <a:ext uri="{FF2B5EF4-FFF2-40B4-BE49-F238E27FC236}">
                <a16:creationId xmlns:a16="http://schemas.microsoft.com/office/drawing/2014/main" id="{8C83D796-EC5F-FE3A-5549-A2B43C8CDC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0138159">
            <a:off x="5125798" y="2174083"/>
            <a:ext cx="914400" cy="914400"/>
          </a:xfrm>
          <a:prstGeom prst="rect">
            <a:avLst/>
          </a:prstGeom>
        </p:spPr>
      </p:pic>
      <p:pic>
        <p:nvPicPr>
          <p:cNvPr id="14" name="Graphic 13" descr="Taxi with solid fill">
            <a:extLst>
              <a:ext uri="{FF2B5EF4-FFF2-40B4-BE49-F238E27FC236}">
                <a16:creationId xmlns:a16="http://schemas.microsoft.com/office/drawing/2014/main" id="{6AEAE8A0-7ACB-CBDA-4687-C08B7F4F51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0739474">
            <a:off x="8554953" y="5543545"/>
            <a:ext cx="874799" cy="874799"/>
          </a:xfrm>
          <a:prstGeom prst="rect">
            <a:avLst/>
          </a:prstGeom>
        </p:spPr>
      </p:pic>
      <p:pic>
        <p:nvPicPr>
          <p:cNvPr id="17" name="Graphic 16" descr="Race Car with solid fill">
            <a:extLst>
              <a:ext uri="{FF2B5EF4-FFF2-40B4-BE49-F238E27FC236}">
                <a16:creationId xmlns:a16="http://schemas.microsoft.com/office/drawing/2014/main" id="{52F451DD-D643-C2A2-6C1C-5C1E3C02524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8231198" flipH="1">
            <a:off x="11088513" y="380047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767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1FB66B5-0DCE-404D-B0A0-E1E48E7BB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278235"/>
            <a:ext cx="5346796" cy="4579763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Cars parked in a line">
            <a:extLst>
              <a:ext uri="{FF2B5EF4-FFF2-40B4-BE49-F238E27FC236}">
                <a16:creationId xmlns:a16="http://schemas.microsoft.com/office/drawing/2014/main" id="{BD338C27-D52F-E02C-F1FB-43515371F6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l="12313"/>
          <a:stretch/>
        </p:blipFill>
        <p:spPr>
          <a:xfrm>
            <a:off x="-11876" y="2308559"/>
            <a:ext cx="5346777" cy="4573191"/>
          </a:xfrm>
          <a:prstGeom prst="rect">
            <a:avLst/>
          </a:prstGeom>
          <a:effectLst/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4809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51ECC9-B354-7FB7-2809-F70F38CFB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3"/>
            <a:ext cx="9906799" cy="116159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Research Question: </a:t>
            </a:r>
            <a:br>
              <a:rPr lang="en-US" dirty="0"/>
            </a:b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Was </a:t>
            </a:r>
            <a:r>
              <a:rPr lang="en-US" sz="4400" b="0" i="0" u="none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2018</a:t>
            </a: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 a good time to buy a </a:t>
            </a:r>
            <a:r>
              <a:rPr lang="en-US" sz="4400" b="0" i="0" u="none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used</a:t>
            </a: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 car? </a:t>
            </a:r>
            <a:br>
              <a:rPr lang="en-US" sz="4400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FE3F7-2163-AFD4-868D-5BBA388DC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8909" y="2278235"/>
            <a:ext cx="5205950" cy="3961844"/>
          </a:xfrm>
        </p:spPr>
        <p:txBody>
          <a:bodyPr anchor="ctr">
            <a:normAutofit fontScale="92500"/>
          </a:bodyPr>
          <a:lstStyle/>
          <a:p>
            <a:pPr rtl="0">
              <a:spcBef>
                <a:spcPts val="1200"/>
              </a:spcBef>
              <a:spcAft>
                <a:spcPts val="0"/>
              </a:spcAft>
            </a:pPr>
            <a:r>
              <a:rPr lang="en-US" b="1" i="0" u="none" strike="noStrike" dirty="0">
                <a:effectLst/>
                <a:latin typeface="Arial" panose="020B0604020202020204" pitchFamily="34" charset="0"/>
              </a:rPr>
              <a:t>Sub questions: </a:t>
            </a:r>
            <a:endParaRPr lang="en-US" b="1" dirty="0">
              <a:effectLst/>
            </a:endParaRPr>
          </a:p>
          <a:p>
            <a:pPr marL="800100" indent="-342900" rtl="0" fontAlgn="base">
              <a:spcBef>
                <a:spcPts val="12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Will used car price go up or down?</a:t>
            </a:r>
          </a:p>
          <a:p>
            <a:pPr marL="800100" indent="-342900" rtl="0" fontAlgn="base">
              <a:spcBef>
                <a:spcPts val="12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Will interest rates (financing) go up or down?</a:t>
            </a:r>
          </a:p>
          <a:p>
            <a:pPr marL="800100" indent="-342900" rtl="0" fontAlgn="base">
              <a:spcBef>
                <a:spcPts val="12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How do prices compare to household income? </a:t>
            </a:r>
          </a:p>
          <a:p>
            <a:pPr marL="800100" indent="-342900" rtl="0" fontAlgn="base">
              <a:spcBef>
                <a:spcPts val="12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Are there states where its better to buy a car than others?</a:t>
            </a:r>
          </a:p>
          <a:p>
            <a:endParaRPr lang="en-US" sz="2000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975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021298A6-A9B4-C3EB-6248-65BA8A6158AA}"/>
              </a:ext>
            </a:extLst>
          </p:cNvPr>
          <p:cNvSpPr/>
          <p:nvPr/>
        </p:nvSpPr>
        <p:spPr>
          <a:xfrm>
            <a:off x="3048" y="1"/>
            <a:ext cx="12188952" cy="1579418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668F8-2851-70A2-FA8E-A7B8E8C1E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069831"/>
          </a:xfrm>
        </p:spPr>
        <p:txBody>
          <a:bodyPr/>
          <a:lstStyle/>
          <a:p>
            <a:pPr algn="r"/>
            <a:r>
              <a:rPr lang="en-US" dirty="0">
                <a:solidFill>
                  <a:srgbClr val="FF0000"/>
                </a:solidFill>
              </a:rPr>
              <a:t>Main</a:t>
            </a:r>
            <a:r>
              <a:rPr lang="en-US" dirty="0"/>
              <a:t>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40DE9-525D-3736-216F-24E4FABD1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1816926"/>
            <a:ext cx="10381205" cy="4429496"/>
          </a:xfrm>
        </p:spPr>
        <p:txBody>
          <a:bodyPr>
            <a:normAutofit/>
          </a:bodyPr>
          <a:lstStyle/>
          <a:p>
            <a:r>
              <a:rPr lang="en-US" dirty="0"/>
              <a:t>2018 was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a good year to buy a used car: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car prices were on the </a:t>
            </a:r>
            <a:r>
              <a:rPr lang="en-US" dirty="0">
                <a:solidFill>
                  <a:srgbClr val="FF0000"/>
                </a:solidFill>
              </a:rPr>
              <a:t>upswing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average cost of a car compared to per capita income was </a:t>
            </a:r>
            <a:r>
              <a:rPr lang="en-US" dirty="0">
                <a:solidFill>
                  <a:srgbClr val="FF0000"/>
                </a:solidFill>
              </a:rPr>
              <a:t>55%</a:t>
            </a:r>
            <a:r>
              <a:rPr lang="en-US" dirty="0"/>
              <a:t>, meaning an average family in the US would spend more than half of the annual income on a used car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Average annual interest rates, loan amounts, and loan length for used cars were at the highest they were in 10 years, leading to an average total cost (loan + interest over length of loan) of </a:t>
            </a:r>
            <a:r>
              <a:rPr lang="en-US" dirty="0">
                <a:solidFill>
                  <a:srgbClr val="FF0000"/>
                </a:solidFill>
              </a:rPr>
              <a:t>$XX,XXX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Still, if you </a:t>
            </a:r>
            <a:r>
              <a:rPr lang="en-US" i="1" dirty="0"/>
              <a:t>had </a:t>
            </a:r>
            <a:r>
              <a:rPr lang="en-US" dirty="0"/>
              <a:t>to buy a used car in 2018, it would make sense to travel to </a:t>
            </a:r>
            <a:r>
              <a:rPr lang="en-US" dirty="0">
                <a:solidFill>
                  <a:srgbClr val="FF0000"/>
                </a:solidFill>
              </a:rPr>
              <a:t>[STATE]</a:t>
            </a:r>
            <a:r>
              <a:rPr lang="en-US" dirty="0"/>
              <a:t>, where used car prices were the lowest.</a:t>
            </a:r>
          </a:p>
        </p:txBody>
      </p:sp>
      <p:pic>
        <p:nvPicPr>
          <p:cNvPr id="4" name="Graphic 3" descr="Car with solid fill">
            <a:extLst>
              <a:ext uri="{FF2B5EF4-FFF2-40B4-BE49-F238E27FC236}">
                <a16:creationId xmlns:a16="http://schemas.microsoft.com/office/drawing/2014/main" id="{4C53C8D8-36FD-35FD-6DDA-9E301D7260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1799" y="-96510"/>
            <a:ext cx="2236574" cy="223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49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B07748-FDDC-120E-A495-CBA2B5FB7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BE8AF5D5-6EFE-4828-648B-9C9651465029}"/>
              </a:ext>
            </a:extLst>
          </p:cNvPr>
          <p:cNvSpPr/>
          <p:nvPr/>
        </p:nvSpPr>
        <p:spPr>
          <a:xfrm>
            <a:off x="3048" y="1"/>
            <a:ext cx="12188952" cy="1579418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4E1F6B-BCED-0E0A-6CA4-C704E2E05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069831"/>
          </a:xfrm>
        </p:spPr>
        <p:txBody>
          <a:bodyPr/>
          <a:lstStyle/>
          <a:p>
            <a:r>
              <a:rPr lang="en-US" dirty="0"/>
              <a:t>Our</a:t>
            </a:r>
            <a:r>
              <a:rPr lang="en-US" dirty="0">
                <a:solidFill>
                  <a:srgbClr val="FF0000"/>
                </a:solidFill>
              </a:rPr>
              <a:t> Methodology </a:t>
            </a:r>
            <a:r>
              <a:rPr lang="en-US" dirty="0"/>
              <a:t>and</a:t>
            </a:r>
            <a:r>
              <a:rPr lang="en-US" dirty="0">
                <a:solidFill>
                  <a:srgbClr val="FF0000"/>
                </a:solidFill>
              </a:rPr>
              <a:t> Assumptions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DB8D1-B864-C621-0621-C047090B5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1816926"/>
            <a:ext cx="10381205" cy="4429496"/>
          </a:xfrm>
        </p:spPr>
        <p:txBody>
          <a:bodyPr>
            <a:normAutofit/>
          </a:bodyPr>
          <a:lstStyle/>
          <a:p>
            <a:r>
              <a:rPr lang="en-US" dirty="0"/>
              <a:t>Our data came from </a:t>
            </a:r>
            <a:r>
              <a:rPr lang="en-US" dirty="0" err="1"/>
              <a:t>Kaggle.com</a:t>
            </a:r>
            <a:r>
              <a:rPr lang="en-US" dirty="0"/>
              <a:t> and the Federal Reserve Bank of St. Louis (FRED).</a:t>
            </a:r>
          </a:p>
          <a:p>
            <a:r>
              <a:rPr lang="en-US" dirty="0"/>
              <a:t>We adjusted the prices for inflation using 2018’s annual inflation rate.</a:t>
            </a:r>
          </a:p>
          <a:p>
            <a:r>
              <a:rPr lang="en-US" dirty="0"/>
              <a:t>We assumed our original data was accurate and authentic.</a:t>
            </a:r>
          </a:p>
          <a:p>
            <a:r>
              <a:rPr lang="en-US" dirty="0"/>
              <a:t>We assumed that the averages of our data would reflect an accurate picture of the used car market in 2018.</a:t>
            </a:r>
          </a:p>
        </p:txBody>
      </p:sp>
    </p:spTree>
    <p:extLst>
      <p:ext uri="{BB962C8B-B14F-4D97-AF65-F5344CB8AC3E}">
        <p14:creationId xmlns:p14="http://schemas.microsoft.com/office/powerpoint/2010/main" val="593977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C3205-8C93-0280-4EF6-36895C339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4A9848E3-818E-DA49-82EF-B08244BCF8E1}"/>
              </a:ext>
            </a:extLst>
          </p:cNvPr>
          <p:cNvSpPr/>
          <p:nvPr/>
        </p:nvSpPr>
        <p:spPr>
          <a:xfrm>
            <a:off x="3048" y="1"/>
            <a:ext cx="12188952" cy="95002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FEF3C9-88E4-372E-C01D-2B5A123B0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431" y="191717"/>
            <a:ext cx="10380573" cy="1069831"/>
          </a:xfrm>
        </p:spPr>
        <p:txBody>
          <a:bodyPr/>
          <a:lstStyle/>
          <a:p>
            <a:pPr marL="457200" rtl="0" fontAlgn="base">
              <a:spcBef>
                <a:spcPts val="1200"/>
              </a:spcBef>
              <a:spcAft>
                <a:spcPts val="600"/>
              </a:spcAft>
            </a:pP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Will used car price go </a:t>
            </a:r>
            <a:r>
              <a:rPr lang="en-US" b="1" i="0" u="none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up or down</a:t>
            </a: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FB57B-C52C-443A-2E34-D3D49D805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4096988"/>
            <a:ext cx="10381205" cy="21494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3?</a:t>
            </a:r>
          </a:p>
        </p:txBody>
      </p:sp>
      <p:pic>
        <p:nvPicPr>
          <p:cNvPr id="7" name="Picture 6" descr="Codes on papers">
            <a:extLst>
              <a:ext uri="{FF2B5EF4-FFF2-40B4-BE49-F238E27FC236}">
                <a16:creationId xmlns:a16="http://schemas.microsoft.com/office/drawing/2014/main" id="{B19AECAB-4604-BFC2-83DB-9BB97B256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374" y="1261548"/>
            <a:ext cx="3806814" cy="2537876"/>
          </a:xfrm>
          <a:prstGeom prst="rect">
            <a:avLst/>
          </a:prstGeom>
        </p:spPr>
      </p:pic>
      <p:pic>
        <p:nvPicPr>
          <p:cNvPr id="8" name="Picture 7" descr="Codes on papers">
            <a:extLst>
              <a:ext uri="{FF2B5EF4-FFF2-40B4-BE49-F238E27FC236}">
                <a16:creationId xmlns:a16="http://schemas.microsoft.com/office/drawing/2014/main" id="{27AB9528-7AE6-D7F1-20E5-672F20602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057" y="1261548"/>
            <a:ext cx="3806814" cy="25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02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51A10-054D-A8B9-35DD-00685C0C2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E55F4FA-3A1F-C16E-1546-092D1C864E36}"/>
              </a:ext>
            </a:extLst>
          </p:cNvPr>
          <p:cNvSpPr/>
          <p:nvPr/>
        </p:nvSpPr>
        <p:spPr>
          <a:xfrm>
            <a:off x="3048" y="1"/>
            <a:ext cx="12188952" cy="95002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C3C859-A7C2-3358-75DB-D789A87E2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431" y="191717"/>
            <a:ext cx="10380573" cy="1069831"/>
          </a:xfrm>
        </p:spPr>
        <p:txBody>
          <a:bodyPr/>
          <a:lstStyle/>
          <a:p>
            <a:pPr marL="457200" rtl="0" fontAlgn="base">
              <a:spcBef>
                <a:spcPts val="1200"/>
              </a:spcBef>
              <a:spcAft>
                <a:spcPts val="600"/>
              </a:spcAft>
            </a:pP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Will used car price go </a:t>
            </a:r>
            <a:r>
              <a:rPr lang="en-US" b="1" i="0" u="none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up or down</a:t>
            </a: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AB7B7-ADA7-A162-E7EF-1CCF25502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4096988"/>
            <a:ext cx="10381205" cy="21494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3?</a:t>
            </a:r>
          </a:p>
        </p:txBody>
      </p:sp>
      <p:pic>
        <p:nvPicPr>
          <p:cNvPr id="7" name="Picture 6" descr="Codes on papers">
            <a:extLst>
              <a:ext uri="{FF2B5EF4-FFF2-40B4-BE49-F238E27FC236}">
                <a16:creationId xmlns:a16="http://schemas.microsoft.com/office/drawing/2014/main" id="{8014E977-16AB-50B8-87FC-A2711D1FA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374" y="1261548"/>
            <a:ext cx="3806814" cy="2537876"/>
          </a:xfrm>
          <a:prstGeom prst="rect">
            <a:avLst/>
          </a:prstGeom>
        </p:spPr>
      </p:pic>
      <p:pic>
        <p:nvPicPr>
          <p:cNvPr id="8" name="Picture 7" descr="Codes on papers">
            <a:extLst>
              <a:ext uri="{FF2B5EF4-FFF2-40B4-BE49-F238E27FC236}">
                <a16:creationId xmlns:a16="http://schemas.microsoft.com/office/drawing/2014/main" id="{F03B1878-C56B-0C49-D921-8483F0F29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057" y="1261548"/>
            <a:ext cx="3806814" cy="25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87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18AE5E-FB34-D2B4-216F-2EFD9E8B9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D305DAAD-483C-CD90-FFEF-C690EA8CE302}"/>
              </a:ext>
            </a:extLst>
          </p:cNvPr>
          <p:cNvSpPr/>
          <p:nvPr/>
        </p:nvSpPr>
        <p:spPr>
          <a:xfrm>
            <a:off x="3048" y="1"/>
            <a:ext cx="12188952" cy="95002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733566-1B7E-D224-2FBF-FC96A75C7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431" y="191717"/>
            <a:ext cx="10380573" cy="1069831"/>
          </a:xfrm>
        </p:spPr>
        <p:txBody>
          <a:bodyPr/>
          <a:lstStyle/>
          <a:p>
            <a:pPr marL="457200" rtl="0" fontAlgn="base">
              <a:spcBef>
                <a:spcPts val="1200"/>
              </a:spcBef>
              <a:spcAft>
                <a:spcPts val="600"/>
              </a:spcAft>
            </a:pP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Will used car price go </a:t>
            </a:r>
            <a:r>
              <a:rPr lang="en-US" b="1" i="0" u="none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up or down</a:t>
            </a: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F9107-88B1-5DA0-730B-D1240445F0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4096988"/>
            <a:ext cx="10381205" cy="21494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3?</a:t>
            </a:r>
          </a:p>
        </p:txBody>
      </p:sp>
      <p:pic>
        <p:nvPicPr>
          <p:cNvPr id="7" name="Picture 6" descr="Codes on papers">
            <a:extLst>
              <a:ext uri="{FF2B5EF4-FFF2-40B4-BE49-F238E27FC236}">
                <a16:creationId xmlns:a16="http://schemas.microsoft.com/office/drawing/2014/main" id="{C146BACF-3BC7-1A23-71A1-3A76E9305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374" y="1261548"/>
            <a:ext cx="3806814" cy="2537876"/>
          </a:xfrm>
          <a:prstGeom prst="rect">
            <a:avLst/>
          </a:prstGeom>
        </p:spPr>
      </p:pic>
      <p:pic>
        <p:nvPicPr>
          <p:cNvPr id="8" name="Picture 7" descr="Codes on papers">
            <a:extLst>
              <a:ext uri="{FF2B5EF4-FFF2-40B4-BE49-F238E27FC236}">
                <a16:creationId xmlns:a16="http://schemas.microsoft.com/office/drawing/2014/main" id="{86C367AD-3FE8-48DE-29A8-23243186C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057" y="1261548"/>
            <a:ext cx="3806814" cy="25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789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E9D1F4-5D19-4464-9A44-757F8FAB8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7BB8DBDD-3215-613F-BA50-A3DA42D4B124}"/>
              </a:ext>
            </a:extLst>
          </p:cNvPr>
          <p:cNvSpPr/>
          <p:nvPr/>
        </p:nvSpPr>
        <p:spPr>
          <a:xfrm>
            <a:off x="3048" y="1"/>
            <a:ext cx="12188952" cy="95002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5E4FB0-CC76-0383-E4A9-60114B170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431" y="191717"/>
            <a:ext cx="10380573" cy="1069831"/>
          </a:xfrm>
        </p:spPr>
        <p:txBody>
          <a:bodyPr/>
          <a:lstStyle/>
          <a:p>
            <a:pPr marL="457200" rtl="0" fontAlgn="base">
              <a:spcBef>
                <a:spcPts val="1200"/>
              </a:spcBef>
              <a:spcAft>
                <a:spcPts val="600"/>
              </a:spcAft>
            </a:pP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Will used car price go </a:t>
            </a:r>
            <a:r>
              <a:rPr lang="en-US" b="1" i="0" u="none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up or down</a:t>
            </a: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C86E5-3A70-3229-00F1-C927473AD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4096988"/>
            <a:ext cx="10381205" cy="21494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3?</a:t>
            </a:r>
          </a:p>
        </p:txBody>
      </p:sp>
      <p:pic>
        <p:nvPicPr>
          <p:cNvPr id="7" name="Picture 6" descr="Codes on papers">
            <a:extLst>
              <a:ext uri="{FF2B5EF4-FFF2-40B4-BE49-F238E27FC236}">
                <a16:creationId xmlns:a16="http://schemas.microsoft.com/office/drawing/2014/main" id="{BE690436-E5BC-8D59-A403-DEDE3C2A3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374" y="1261548"/>
            <a:ext cx="3806814" cy="2537876"/>
          </a:xfrm>
          <a:prstGeom prst="rect">
            <a:avLst/>
          </a:prstGeom>
        </p:spPr>
      </p:pic>
      <p:pic>
        <p:nvPicPr>
          <p:cNvPr id="8" name="Picture 7" descr="Codes on papers">
            <a:extLst>
              <a:ext uri="{FF2B5EF4-FFF2-40B4-BE49-F238E27FC236}">
                <a16:creationId xmlns:a16="http://schemas.microsoft.com/office/drawing/2014/main" id="{659A3F5A-58DA-E0BB-BEE9-E88A53285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057" y="1261548"/>
            <a:ext cx="3806814" cy="25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607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B770AE-6E43-C49A-7531-6BAAFA03B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AC0FFF4F-27C1-060B-BE02-151513BD5152}"/>
              </a:ext>
            </a:extLst>
          </p:cNvPr>
          <p:cNvSpPr/>
          <p:nvPr/>
        </p:nvSpPr>
        <p:spPr>
          <a:xfrm>
            <a:off x="3048" y="1"/>
            <a:ext cx="12188952" cy="95002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196D60-B3E7-FB40-3F7B-B2C36736E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431" y="191717"/>
            <a:ext cx="10380573" cy="1069831"/>
          </a:xfrm>
        </p:spPr>
        <p:txBody>
          <a:bodyPr/>
          <a:lstStyle/>
          <a:p>
            <a:pPr marL="457200" rtl="0" fontAlgn="base">
              <a:spcBef>
                <a:spcPts val="1200"/>
              </a:spcBef>
              <a:spcAft>
                <a:spcPts val="600"/>
              </a:spcAft>
            </a:pP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What we might be missing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10BFC-1190-F408-26FF-8B76FAC1F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4096988"/>
            <a:ext cx="10381205" cy="21494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Point 3?</a:t>
            </a:r>
          </a:p>
        </p:txBody>
      </p:sp>
      <p:pic>
        <p:nvPicPr>
          <p:cNvPr id="7" name="Picture 6" descr="Codes on papers">
            <a:extLst>
              <a:ext uri="{FF2B5EF4-FFF2-40B4-BE49-F238E27FC236}">
                <a16:creationId xmlns:a16="http://schemas.microsoft.com/office/drawing/2014/main" id="{14C7EE23-2CFF-A17A-6EFF-91620BD8F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374" y="1261548"/>
            <a:ext cx="3806814" cy="2537876"/>
          </a:xfrm>
          <a:prstGeom prst="rect">
            <a:avLst/>
          </a:prstGeom>
        </p:spPr>
      </p:pic>
      <p:pic>
        <p:nvPicPr>
          <p:cNvPr id="8" name="Picture 7" descr="Codes on papers">
            <a:extLst>
              <a:ext uri="{FF2B5EF4-FFF2-40B4-BE49-F238E27FC236}">
                <a16:creationId xmlns:a16="http://schemas.microsoft.com/office/drawing/2014/main" id="{8EFE6AB0-9073-45E8-FF46-BF4B85C27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057" y="1261548"/>
            <a:ext cx="3806814" cy="25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19383"/>
      </p:ext>
    </p:extLst>
  </p:cSld>
  <p:clrMapOvr>
    <a:masterClrMapping/>
  </p:clrMapOvr>
</p:sld>
</file>

<file path=ppt/theme/theme1.xml><?xml version="1.0" encoding="utf-8"?>
<a:theme xmlns:a="http://schemas.openxmlformats.org/drawingml/2006/main" name="Bevel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366</Words>
  <Application>Microsoft Macintosh PowerPoint</Application>
  <PresentationFormat>Widescreen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Bierstadt</vt:lpstr>
      <vt:lpstr>Courier New</vt:lpstr>
      <vt:lpstr>BevelVTI</vt:lpstr>
      <vt:lpstr>Vroom Boom or Doom?</vt:lpstr>
      <vt:lpstr>Research Question:  Was 2018 a good time to buy a used car?  </vt:lpstr>
      <vt:lpstr>Main Findings</vt:lpstr>
      <vt:lpstr>Our Methodology and Assumptions</vt:lpstr>
      <vt:lpstr>Will used car price go up or down?</vt:lpstr>
      <vt:lpstr>Will used car price go up or down?</vt:lpstr>
      <vt:lpstr>Will used car price go up or down?</vt:lpstr>
      <vt:lpstr>Will used car price go up or down?</vt:lpstr>
      <vt:lpstr>What we might be missing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Vroom Boom or Doom?</dc:title>
  <dc:creator>Dan Cabrera</dc:creator>
  <cp:lastModifiedBy>Dan Cabrera</cp:lastModifiedBy>
  <cp:revision>3</cp:revision>
  <dcterms:created xsi:type="dcterms:W3CDTF">2024-02-13T02:02:33Z</dcterms:created>
  <dcterms:modified xsi:type="dcterms:W3CDTF">2024-02-13T03:14:19Z</dcterms:modified>
</cp:coreProperties>
</file>

<file path=docProps/thumbnail.jpeg>
</file>